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8" r:id="rId3"/>
    <p:sldId id="257" r:id="rId4"/>
    <p:sldId id="256" r:id="rId5"/>
    <p:sldId id="261" r:id="rId6"/>
    <p:sldId id="263" r:id="rId7"/>
    <p:sldId id="265" r:id="rId8"/>
    <p:sldId id="262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AS%20Moravsk&#225;%20cesta\&#352;ablony%20NNO\NNO%20&#352;ABLONY\Skute&#269;n&#233;%20&#269;erp&#225;n&#237;%20n&#225;klad&#367;%20na%20&#353;ablony%20pro%20NNO_Moravsk&#225;%20ces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400" b="1" dirty="0"/>
              <a:t>Využité šablony</a:t>
            </a:r>
            <a:r>
              <a:rPr lang="cs-CZ" sz="2400" b="1" baseline="0" dirty="0"/>
              <a:t> neziskovými organizacemi</a:t>
            </a:r>
            <a:endParaRPr lang="en-US" sz="24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3.6029137662140061E-2"/>
          <c:y val="0.1044014819842769"/>
          <c:w val="0.53213549393282367"/>
          <c:h val="0.87962736920438689"/>
        </c:manualLayout>
      </c:layout>
      <c:doughnutChart>
        <c:varyColors val="1"/>
        <c:ser>
          <c:idx val="0"/>
          <c:order val="0"/>
          <c:tx>
            <c:strRef>
              <c:f>List2!$B$1</c:f>
              <c:strCache>
                <c:ptCount val="1"/>
                <c:pt idx="0">
                  <c:v>Počet šablon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5F-4FE8-831A-6E6D5D4DE74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5F-4FE8-831A-6E6D5D4DE74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5F-4FE8-831A-6E6D5D4DE74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5F-4FE8-831A-6E6D5D4DE746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75F-4FE8-831A-6E6D5D4DE746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75F-4FE8-831A-6E6D5D4DE746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875F-4FE8-831A-6E6D5D4DE746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875F-4FE8-831A-6E6D5D4DE746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875F-4FE8-831A-6E6D5D4DE746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875F-4FE8-831A-6E6D5D4DE746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875F-4FE8-831A-6E6D5D4DE746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875F-4FE8-831A-6E6D5D4DE746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875F-4FE8-831A-6E6D5D4DE746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875F-4FE8-831A-6E6D5D4DE746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875F-4FE8-831A-6E6D5D4DE746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875F-4FE8-831A-6E6D5D4DE746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875F-4FE8-831A-6E6D5D4DE746}"/>
              </c:ext>
            </c:extLst>
          </c:dPt>
          <c:dPt>
            <c:idx val="17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875F-4FE8-831A-6E6D5D4DE746}"/>
              </c:ext>
            </c:extLst>
          </c:dPt>
          <c:dPt>
            <c:idx val="18"/>
            <c:bubble3D val="0"/>
            <c:spPr>
              <a:solidFill>
                <a:schemeClr val="accent1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875F-4FE8-831A-6E6D5D4DE746}"/>
              </c:ext>
            </c:extLst>
          </c:dPt>
          <c:dPt>
            <c:idx val="19"/>
            <c:bubble3D val="0"/>
            <c:spPr>
              <a:solidFill>
                <a:schemeClr val="accent2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875F-4FE8-831A-6E6D5D4DE746}"/>
              </c:ext>
            </c:extLst>
          </c:dPt>
          <c:dPt>
            <c:idx val="20"/>
            <c:bubble3D val="0"/>
            <c:spPr>
              <a:solidFill>
                <a:schemeClr val="accent3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9-875F-4FE8-831A-6E6D5D4DE746}"/>
              </c:ext>
            </c:extLst>
          </c:dPt>
          <c:dPt>
            <c:idx val="21"/>
            <c:bubble3D val="0"/>
            <c:spPr>
              <a:solidFill>
                <a:schemeClr val="accent4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B-875F-4FE8-831A-6E6D5D4DE746}"/>
              </c:ext>
            </c:extLst>
          </c:dPt>
          <c:cat>
            <c:strRef>
              <c:f>List2!$A$2:$A$23</c:f>
              <c:strCache>
                <c:ptCount val="22"/>
                <c:pt idx="0">
                  <c:v>Damiško</c:v>
                </c:pt>
                <c:pt idx="1">
                  <c:v>Na Pavlínce</c:v>
                </c:pt>
                <c:pt idx="2">
                  <c:v>Fort Křelov</c:v>
                </c:pt>
                <c:pt idx="3">
                  <c:v>Hanačka, z.s.</c:v>
                </c:pt>
                <c:pt idx="4">
                  <c:v>Spolek Haňovští</c:v>
                </c:pt>
                <c:pt idx="5">
                  <c:v>Historický spolek Kirri</c:v>
                </c:pt>
                <c:pt idx="6">
                  <c:v>Rodinné a komunitní centrum Housátko</c:v>
                </c:pt>
                <c:pt idx="7">
                  <c:v>Hravě v Doubravě</c:v>
                </c:pt>
                <c:pt idx="8">
                  <c:v>Cholinka, z.s.</c:v>
                </c:pt>
                <c:pt idx="9">
                  <c:v>Chovatelé Štěpánov</c:v>
                </c:pt>
                <c:pt idx="10">
                  <c:v>Kulturní spolek Cholina</c:v>
                </c:pt>
                <c:pt idx="11">
                  <c:v>Montessori škola a rodina</c:v>
                </c:pt>
                <c:pt idx="12">
                  <c:v>Muzejní Litovelska </c:v>
                </c:pt>
                <c:pt idx="13">
                  <c:v>Orel</c:v>
                </c:pt>
                <c:pt idx="14">
                  <c:v>Pantla z.s.</c:v>
                </c:pt>
                <c:pt idx="15">
                  <c:v>Rozvišť</c:v>
                </c:pt>
                <c:pt idx="16">
                  <c:v>SDH Skrbeň</c:v>
                </c:pt>
                <c:pt idx="17">
                  <c:v>Spolek Metas</c:v>
                </c:pt>
                <c:pt idx="18">
                  <c:v>SRPŠ Jungmannova</c:v>
                </c:pt>
                <c:pt idx="19">
                  <c:v>TJ. Sokol Cholina</c:v>
                </c:pt>
                <c:pt idx="20">
                  <c:v>TJ. Sokol Vilémov</c:v>
                </c:pt>
                <c:pt idx="21">
                  <c:v>ZD Družstvo Unčovice</c:v>
                </c:pt>
              </c:strCache>
            </c:strRef>
          </c:cat>
          <c:val>
            <c:numRef>
              <c:f>List2!$B$2:$B$23</c:f>
              <c:numCache>
                <c:formatCode>General</c:formatCode>
                <c:ptCount val="22"/>
                <c:pt idx="0">
                  <c:v>1</c:v>
                </c:pt>
                <c:pt idx="1">
                  <c:v>2</c:v>
                </c:pt>
                <c:pt idx="2">
                  <c:v>10</c:v>
                </c:pt>
                <c:pt idx="3">
                  <c:v>1</c:v>
                </c:pt>
                <c:pt idx="4">
                  <c:v>3</c:v>
                </c:pt>
                <c:pt idx="5">
                  <c:v>2</c:v>
                </c:pt>
                <c:pt idx="6">
                  <c:v>6</c:v>
                </c:pt>
                <c:pt idx="7">
                  <c:v>3</c:v>
                </c:pt>
                <c:pt idx="8">
                  <c:v>1</c:v>
                </c:pt>
                <c:pt idx="9">
                  <c:v>3</c:v>
                </c:pt>
                <c:pt idx="10">
                  <c:v>1</c:v>
                </c:pt>
                <c:pt idx="11">
                  <c:v>16</c:v>
                </c:pt>
                <c:pt idx="12">
                  <c:v>2</c:v>
                </c:pt>
                <c:pt idx="13">
                  <c:v>4</c:v>
                </c:pt>
                <c:pt idx="14">
                  <c:v>11</c:v>
                </c:pt>
                <c:pt idx="15">
                  <c:v>7</c:v>
                </c:pt>
                <c:pt idx="16">
                  <c:v>1</c:v>
                </c:pt>
                <c:pt idx="17">
                  <c:v>1</c:v>
                </c:pt>
                <c:pt idx="18">
                  <c:v>10</c:v>
                </c:pt>
                <c:pt idx="19">
                  <c:v>3</c:v>
                </c:pt>
                <c:pt idx="20">
                  <c:v>3</c:v>
                </c:pt>
                <c:pt idx="2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C-875F-4FE8-831A-6E6D5D4DE7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4261811023622051"/>
          <c:y val="8.6751790584284671E-2"/>
          <c:w val="0.34530459507778921"/>
          <c:h val="0.899118144215386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F541EE4-9E97-44C9-9A3D-1074BF9EEA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30517C93-5ACC-4982-BF87-8C6D1AAE24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F906386-58A7-4ABA-BB6C-F396A6550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D11AC-1302-4309-BA90-A70628321B14}" type="datetimeFigureOut">
              <a:rPr lang="cs-CZ" smtClean="0"/>
              <a:t>23.05.2022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2AE77FF-AC93-4484-8375-E92CABEF7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6AE2E99-4C4B-41DE-BDD3-4105FED81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9FEFB-2FA2-4FC3-91F4-3C1B2F84C70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8274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DC21E51-4CD1-43D6-A847-BB719242C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DFE91EFA-971F-4F3C-B49D-940ECF6BA2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D4F90E6-D5CE-4A70-BB0E-951FAAEA9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D11AC-1302-4309-BA90-A70628321B14}" type="datetimeFigureOut">
              <a:rPr lang="cs-CZ" smtClean="0"/>
              <a:t>23.05.2022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ABEFBF9-B75A-487D-A07B-BCC981DA8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4312406-DDF5-4927-8C7D-A5781D33C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9FEFB-2FA2-4FC3-91F4-3C1B2F84C70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6130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2CA856D1-C0F4-4C4B-BEF8-B094A8360F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2017D6C3-2388-4FB8-89A6-25AD6DF7D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AB40B01-1141-4AF3-ABC6-49A6E9637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D11AC-1302-4309-BA90-A70628321B14}" type="datetimeFigureOut">
              <a:rPr lang="cs-CZ" smtClean="0"/>
              <a:t>23.05.2022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27A2642-AD7E-4108-BDD5-897D27665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792D106-BBF6-4434-86E6-CA3C817CF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9FEFB-2FA2-4FC3-91F4-3C1B2F84C70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337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3748465-07B7-42EE-A58C-25E3738B0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5C5DC6C-9445-4333-B3B0-DD06CDCD73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D9D1AF0-D96F-4FD2-8370-84482E7EB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D11AC-1302-4309-BA90-A70628321B14}" type="datetimeFigureOut">
              <a:rPr lang="cs-CZ" smtClean="0"/>
              <a:t>23.05.2022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09CEF58-7371-4E34-8555-DCB530BB7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2A4EEA3-3488-458F-8313-C615E6571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9FEFB-2FA2-4FC3-91F4-3C1B2F84C70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3263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D5E309-7DEB-49A5-AFFD-541DD483A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4843C91-09D6-41DB-B58A-60990B3770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96ED330-A18A-4EF7-AA3C-41FE210BC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D11AC-1302-4309-BA90-A70628321B14}" type="datetimeFigureOut">
              <a:rPr lang="cs-CZ" smtClean="0"/>
              <a:t>23.05.2022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17E4A78-90C5-4EEA-8481-68CE78485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79E42D3-90FB-4648-9ABC-6F92E6A75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9FEFB-2FA2-4FC3-91F4-3C1B2F84C70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695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51394B-182B-4286-A43F-81CA976DA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E24CB3B-551C-4724-997A-E5E7A291C6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2C92D58-052D-4B48-A7D1-DD5888C054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F557ABE-B373-46A6-B93C-95239A916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D11AC-1302-4309-BA90-A70628321B14}" type="datetimeFigureOut">
              <a:rPr lang="cs-CZ" smtClean="0"/>
              <a:t>23.05.2022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9EB53E1-AEAC-4C50-9D6B-01498E467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FD75036-AB0E-4D9B-A70E-5C52C537F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9FEFB-2FA2-4FC3-91F4-3C1B2F84C70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6625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15D348D-1073-44BB-A1B1-464EA9E0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08A9630-8446-43A1-857E-A116B8A66E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E3A1230-A4EC-4996-9C8F-C365FFD4CA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B3D1FE4-8112-4814-A6B9-48B79584D7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2E22991E-27D3-4B9C-BD17-D49258F692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793B18BB-65E7-49A9-89AA-C721FF155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D11AC-1302-4309-BA90-A70628321B14}" type="datetimeFigureOut">
              <a:rPr lang="cs-CZ" smtClean="0"/>
              <a:t>23.05.2022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2B9A6D9-78E1-4C60-8612-A1AE93C9B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A2D7DCD4-AAAA-4183-A633-56DDA34DE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9FEFB-2FA2-4FC3-91F4-3C1B2F84C70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7449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3684ED-9DDA-49EE-A7F2-1767D5E7B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B581C33-7CF0-45A8-AD9D-D29BCF646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D11AC-1302-4309-BA90-A70628321B14}" type="datetimeFigureOut">
              <a:rPr lang="cs-CZ" smtClean="0"/>
              <a:t>23.05.2022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4AED59C-52EA-48D1-A103-A9B54C0AD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E621B833-F879-49A5-87B9-74C5A1461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9FEFB-2FA2-4FC3-91F4-3C1B2F84C70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8691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C929A5A6-D6D9-4FBE-9EDE-14743EA0F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D11AC-1302-4309-BA90-A70628321B14}" type="datetimeFigureOut">
              <a:rPr lang="cs-CZ" smtClean="0"/>
              <a:t>23.05.2022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89193D64-B18B-426A-AC97-CF4BD935E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363D2DB-8D72-4743-8C50-B32E0C93C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9FEFB-2FA2-4FC3-91F4-3C1B2F84C70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905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509AAD-B79E-4EE4-852A-5BBB8F07A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3DBD8A1-0E57-42F4-86DC-C82CA41523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1EB8088-78E0-4111-9420-C31443021D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491CDE6D-9FE3-47F8-A300-E177AA44E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D11AC-1302-4309-BA90-A70628321B14}" type="datetimeFigureOut">
              <a:rPr lang="cs-CZ" smtClean="0"/>
              <a:t>23.05.2022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98C21765-4365-4CDF-B15B-DF59BA715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1FBDDC2B-7247-4D1F-A819-37BEA317B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9FEFB-2FA2-4FC3-91F4-3C1B2F84C70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8309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CC81728-63C3-4266-BAA5-ABF474473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1E97B9EC-803D-4910-86DF-499D2CF6ED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0991019E-E351-4358-A6DA-5EDE5690E0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509F6007-EC40-41CC-BC92-EA6FE3462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D11AC-1302-4309-BA90-A70628321B14}" type="datetimeFigureOut">
              <a:rPr lang="cs-CZ" smtClean="0"/>
              <a:t>23.05.2022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3B540CC3-76E0-4911-8A23-8019DFC67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B28A4414-5F5B-4D74-8FCB-B8E51F790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9FEFB-2FA2-4FC3-91F4-3C1B2F84C70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9565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257EF802-F25A-4EE0-9358-5C7BE434A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7BCC9A4-A812-409C-A9A5-27E70DE185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EA3D499-BFCF-4044-AEC1-FB356AD929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6D11AC-1302-4309-BA90-A70628321B14}" type="datetimeFigureOut">
              <a:rPr lang="cs-CZ" smtClean="0"/>
              <a:t>23.05.2022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E87A45-C2C3-4D2B-92B8-6FD2097128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EE14188-F085-44E7-9151-C456174585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9FEFB-2FA2-4FC3-91F4-3C1B2F84C70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0170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C48637F-8B49-49C3-8382-0B167A6F65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00200"/>
            <a:ext cx="9144000" cy="1313610"/>
          </a:xfrm>
        </p:spPr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Šablony I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2BDAD7F1-D4C4-4AFE-91DA-F5287F37CA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021" y="5639603"/>
            <a:ext cx="4611370" cy="1029335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1A5BD767-9F74-4E78-A730-EB6DE6FBFF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5014" y="76807"/>
            <a:ext cx="1990725" cy="1095375"/>
          </a:xfrm>
          <a:prstGeom prst="rect">
            <a:avLst/>
          </a:prstGeom>
        </p:spPr>
      </p:pic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6856607E-5498-27CA-AC30-F6BD4C51489A}"/>
              </a:ext>
            </a:extLst>
          </p:cNvPr>
          <p:cNvSpPr txBox="1">
            <a:spLocks/>
          </p:cNvSpPr>
          <p:nvPr/>
        </p:nvSpPr>
        <p:spPr>
          <a:xfrm>
            <a:off x="137652" y="3429000"/>
            <a:ext cx="11938087" cy="182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/>
              <a:t>pro ZŠ, MŠ, ŠD, ŠK, SVČ, ZUŠ</a:t>
            </a:r>
          </a:p>
          <a:p>
            <a:r>
              <a:rPr lang="cs-CZ" dirty="0"/>
              <a:t>Operační program Jan Ámos Komenský</a:t>
            </a:r>
          </a:p>
        </p:txBody>
      </p:sp>
    </p:spTree>
    <p:extLst>
      <p:ext uri="{BB962C8B-B14F-4D97-AF65-F5344CB8AC3E}">
        <p14:creationId xmlns:p14="http://schemas.microsoft.com/office/powerpoint/2010/main" val="1681449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BB0957C-5E3E-465C-878D-8B83B16BE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0273"/>
            <a:ext cx="9533965" cy="1403817"/>
          </a:xfrm>
        </p:spPr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Data a cíl výzvy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800E9B-8C0B-4CC5-BF7D-D0DCD988CF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74090"/>
            <a:ext cx="10251141" cy="4012341"/>
          </a:xfrm>
        </p:spPr>
        <p:txBody>
          <a:bodyPr>
            <a:normAutofit fontScale="85000" lnSpcReduction="20000"/>
          </a:bodyPr>
          <a:lstStyle/>
          <a:p>
            <a:r>
              <a:rPr lang="cs-CZ" dirty="0"/>
              <a:t>Avízo výzvy							20.5.2022</a:t>
            </a:r>
          </a:p>
          <a:p>
            <a:r>
              <a:rPr lang="cs-CZ" dirty="0"/>
              <a:t>Vyhlášení výzvy						25.5.2022</a:t>
            </a:r>
          </a:p>
          <a:p>
            <a:r>
              <a:rPr lang="cs-CZ" dirty="0"/>
              <a:t>Datum příjmu žádostí o podporu				25.5.2022</a:t>
            </a:r>
          </a:p>
          <a:p>
            <a:r>
              <a:rPr lang="cs-CZ" dirty="0"/>
              <a:t>Datum ukončení příjmu žádostí				28.4.2023 ve 14:00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b="1" i="0" dirty="0">
                <a:solidFill>
                  <a:srgbClr val="212121"/>
                </a:solidFill>
                <a:effectLst/>
              </a:rPr>
              <a:t>Cíl: </a:t>
            </a:r>
            <a:r>
              <a:rPr lang="cs-CZ" b="0" i="0" dirty="0">
                <a:solidFill>
                  <a:srgbClr val="212121"/>
                </a:solidFill>
                <a:effectLst/>
              </a:rPr>
              <a:t>Přispět k zajištění rovného přístupu ke kvalitnímu a inkluzivnímu vzdělávání pro všechny děti a žáky prostřednictvím podpůrných personálních pozic, vzdělávání pracovníků škol, vzájemného sdílení zkušeností, spolupráce a podpory zavádění inovativních metod výuky.</a:t>
            </a:r>
          </a:p>
          <a:p>
            <a:r>
              <a:rPr lang="cs-CZ" b="1" dirty="0">
                <a:solidFill>
                  <a:srgbClr val="212121"/>
                </a:solidFill>
              </a:rPr>
              <a:t>Alokace: </a:t>
            </a:r>
            <a:r>
              <a:rPr lang="cs-CZ" dirty="0">
                <a:solidFill>
                  <a:srgbClr val="212121"/>
                </a:solidFill>
              </a:rPr>
              <a:t>9 000 mil. Kč, trvání 24 – 36 měsíců </a:t>
            </a:r>
          </a:p>
          <a:p>
            <a:r>
              <a:rPr lang="cs-CZ" dirty="0">
                <a:solidFill>
                  <a:srgbClr val="212121"/>
                </a:solidFill>
              </a:rPr>
              <a:t>Minimální výše výdajů 100 tis. Kč</a:t>
            </a: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9687C2F8-A654-4806-A780-6580E3F785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021" y="5639603"/>
            <a:ext cx="4611370" cy="1029335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8BE639CA-D170-4360-85C9-CBAA3CB97D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5014" y="76807"/>
            <a:ext cx="1990725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973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685F398-29A8-45B2-9C65-61574A7F4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7700"/>
            <a:ext cx="10515600" cy="1325563"/>
          </a:xfrm>
        </p:spPr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Aktivity Šablon 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ACA0075-8B06-45B8-ABFB-C581FF65C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96352"/>
            <a:ext cx="10515600" cy="3443251"/>
          </a:xfrm>
        </p:spPr>
        <p:txBody>
          <a:bodyPr>
            <a:normAutofit/>
          </a:bodyPr>
          <a:lstStyle/>
          <a:p>
            <a:r>
              <a:rPr lang="cs-CZ" dirty="0"/>
              <a:t>­Personální podpora </a:t>
            </a:r>
          </a:p>
          <a:p>
            <a:r>
              <a:rPr lang="cs-CZ" dirty="0"/>
              <a:t>Osobnostně sociální a profesní rozvoj pracovníků ve vzdělávání</a:t>
            </a:r>
          </a:p>
          <a:p>
            <a:r>
              <a:rPr lang="cs-CZ" dirty="0"/>
              <a:t>Podpora inovativního vzdělávání dětí, žáků a účastníků zájmového vzdělávání</a:t>
            </a:r>
          </a:p>
          <a:p>
            <a:r>
              <a:rPr lang="cs-CZ" dirty="0"/>
              <a:t>Spolupráce s rodiči dětí, žáků, účastníků zájmového vzdělávání a veřejností</a:t>
            </a:r>
          </a:p>
          <a:p>
            <a:r>
              <a:rPr lang="cs-CZ" dirty="0"/>
              <a:t>Dvojjazyčný asistent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29CDFEF3-E5FF-423F-A8CF-53933C7512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49" y="78978"/>
            <a:ext cx="1990725" cy="1095375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55C210D6-F59C-41FB-93E5-46210E7C92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021" y="5639603"/>
            <a:ext cx="4611370" cy="102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155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C48637F-8B49-49C3-8382-0B167A6F65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00200"/>
            <a:ext cx="9144000" cy="1313610"/>
          </a:xfrm>
        </p:spPr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Šablony NNO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2BDAD7F1-D4C4-4AFE-91DA-F5287F37CA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021" y="5639603"/>
            <a:ext cx="4611370" cy="1029335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1A5BD767-9F74-4E78-A730-EB6DE6FBFF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5014" y="76807"/>
            <a:ext cx="1990725" cy="1095375"/>
          </a:xfrm>
          <a:prstGeom prst="rect">
            <a:avLst/>
          </a:prstGeom>
        </p:spPr>
      </p:pic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6856607E-5498-27CA-AC30-F6BD4C51489A}"/>
              </a:ext>
            </a:extLst>
          </p:cNvPr>
          <p:cNvSpPr txBox="1">
            <a:spLocks/>
          </p:cNvSpPr>
          <p:nvPr/>
        </p:nvSpPr>
        <p:spPr>
          <a:xfrm>
            <a:off x="137652" y="3429000"/>
            <a:ext cx="11938087" cy="182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/>
              <a:t>Projektové dny pro neziskové organizace při práci s dětmi a žáky</a:t>
            </a:r>
          </a:p>
        </p:txBody>
      </p:sp>
    </p:spTree>
    <p:extLst>
      <p:ext uri="{BB962C8B-B14F-4D97-AF65-F5344CB8AC3E}">
        <p14:creationId xmlns:p14="http://schemas.microsoft.com/office/powerpoint/2010/main" val="2815395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47F5B5EA-25DF-4432-A7DB-19202A3CD2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49" y="78978"/>
            <a:ext cx="1990725" cy="1095375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E314E91E-17E0-42FF-86EA-6527585D3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694" y="505002"/>
            <a:ext cx="9605682" cy="839041"/>
          </a:xfrm>
        </p:spPr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Šablony NNO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FA64DB3-B6DA-4A05-9CD3-C46B3D96EE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170"/>
            <a:ext cx="10515600" cy="2079988"/>
          </a:xfrm>
        </p:spPr>
        <p:txBody>
          <a:bodyPr/>
          <a:lstStyle/>
          <a:p>
            <a:r>
              <a:rPr lang="cs-CZ" dirty="0"/>
              <a:t>Projekty Šablon pro neziskové organizace od roku 2019</a:t>
            </a:r>
          </a:p>
          <a:p>
            <a:r>
              <a:rPr lang="cs-CZ" dirty="0"/>
              <a:t>Projektové dny, které vedly děti a žáky k manuálním dovednostem a novým zkušenostem a poznání.</a:t>
            </a:r>
          </a:p>
          <a:p>
            <a:r>
              <a:rPr lang="cs-CZ" dirty="0"/>
              <a:t>Výuka hravou formou</a:t>
            </a:r>
          </a:p>
          <a:p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4A254B2-E45D-445B-A404-5E574E0B9A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07" y="3706905"/>
            <a:ext cx="3028314" cy="2271236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A9610FD1-D993-430B-AB58-FFBAF7DF56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021" y="5639603"/>
            <a:ext cx="4611370" cy="1029335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A4556A02-CE3C-434E-9CA5-32508C118B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7247" y="3691665"/>
            <a:ext cx="4320988" cy="1944445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327F0048-9F29-49F2-A3C3-DAEB426D22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4461" y="3695158"/>
            <a:ext cx="3404832" cy="228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206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6AAF4F2A-6340-2B15-8029-63ABCF654B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9503670"/>
              </p:ext>
            </p:extLst>
          </p:nvPr>
        </p:nvGraphicFramePr>
        <p:xfrm>
          <a:off x="838200" y="245806"/>
          <a:ext cx="10515600" cy="63614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4">
            <a:extLst>
              <a:ext uri="{FF2B5EF4-FFF2-40B4-BE49-F238E27FC236}">
                <a16:creationId xmlns:a16="http://schemas.microsoft.com/office/drawing/2014/main" id="{212EDAC2-573B-29E9-CB4B-A46FC34F6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7955" y="2971830"/>
            <a:ext cx="2926976" cy="13255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92 šablon </a:t>
            </a:r>
            <a:r>
              <a:rPr lang="cs-CZ" sz="44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644 000,-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747B2700-9401-9181-F363-9806C21809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49" y="78978"/>
            <a:ext cx="1990725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960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685F398-29A8-45B2-9C65-61574A7F4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1571"/>
            <a:ext cx="10515600" cy="1325563"/>
          </a:xfrm>
        </p:spPr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Aktivity, které byly podpořeny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ACA0075-8B06-45B8-ABFB-C581FF65C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63270"/>
            <a:ext cx="10515600" cy="3899647"/>
          </a:xfrm>
        </p:spPr>
        <p:txBody>
          <a:bodyPr>
            <a:normAutofit lnSpcReduction="10000"/>
          </a:bodyPr>
          <a:lstStyle/>
          <a:p>
            <a:r>
              <a:rPr lang="cs-CZ" dirty="0"/>
              <a:t>­Orientace v přírodě</a:t>
            </a:r>
          </a:p>
          <a:p>
            <a:r>
              <a:rPr lang="cs-CZ" dirty="0"/>
              <a:t>Poznávání zvířat a rostlin</a:t>
            </a:r>
          </a:p>
          <a:p>
            <a:r>
              <a:rPr lang="cs-CZ" dirty="0"/>
              <a:t>Rukodělná činnost - řemesla</a:t>
            </a:r>
          </a:p>
          <a:p>
            <a:r>
              <a:rPr lang="cs-CZ" dirty="0"/>
              <a:t>Rozvoj představivosti a kreativity</a:t>
            </a:r>
          </a:p>
          <a:p>
            <a:r>
              <a:rPr lang="cs-CZ" dirty="0"/>
              <a:t>Historie i věda zábavnou formou</a:t>
            </a:r>
          </a:p>
          <a:p>
            <a:r>
              <a:rPr lang="cs-CZ" dirty="0"/>
              <a:t>Podpora v udržování tradic</a:t>
            </a:r>
          </a:p>
          <a:p>
            <a:r>
              <a:rPr lang="cs-CZ" dirty="0"/>
              <a:t>Podpora sounáležitosti v regionu – místní výrobci jako odborníci z praxe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29CDFEF3-E5FF-423F-A8CF-53933C7512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49" y="78978"/>
            <a:ext cx="1990725" cy="1095375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55C210D6-F59C-41FB-93E5-46210E7C92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021" y="5639603"/>
            <a:ext cx="4611370" cy="102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083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098E1A4-69EA-4BED-9651-DBDA7881A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01854"/>
            <a:ext cx="10515600" cy="1325563"/>
          </a:xfrm>
        </p:spPr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Děkuji za pozornost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1C422C4-17DF-4233-8966-96734DB28E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71252"/>
            <a:ext cx="10515600" cy="2387787"/>
          </a:xfrm>
        </p:spPr>
        <p:txBody>
          <a:bodyPr/>
          <a:lstStyle/>
          <a:p>
            <a:pPr marL="0" indent="0">
              <a:buNone/>
            </a:pPr>
            <a:r>
              <a:rPr lang="cs-CZ" b="1" dirty="0">
                <a:solidFill>
                  <a:schemeClr val="accent1"/>
                </a:solidFill>
              </a:rPr>
              <a:t>Veronika Ondřejová</a:t>
            </a:r>
          </a:p>
          <a:p>
            <a:pPr marL="0" indent="0">
              <a:buNone/>
            </a:pPr>
            <a:r>
              <a:rPr lang="cs-CZ" dirty="0"/>
              <a:t>MAS Moravská cesta, z.s.</a:t>
            </a:r>
          </a:p>
          <a:p>
            <a:pPr marL="0" indent="0">
              <a:buNone/>
            </a:pPr>
            <a:r>
              <a:rPr lang="cs-CZ" dirty="0"/>
              <a:t>776134607</a:t>
            </a:r>
          </a:p>
          <a:p>
            <a:pPr marL="0" indent="0">
              <a:buNone/>
            </a:pPr>
            <a:r>
              <a:rPr lang="cs-CZ" dirty="0"/>
              <a:t>Veronika.ondrejova@moravska-cesta.cz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563461BA-6C5A-4281-A1BA-719A67BF17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021" y="5639603"/>
            <a:ext cx="4611370" cy="1029335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232705DB-B805-4572-B613-32618401A8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049" y="78978"/>
            <a:ext cx="1990725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99530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273</Words>
  <Application>Microsoft Office PowerPoint</Application>
  <PresentationFormat>Širokoúhlá obrazovka</PresentationFormat>
  <Paragraphs>39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Motiv Office</vt:lpstr>
      <vt:lpstr>Šablony I</vt:lpstr>
      <vt:lpstr>Data a cíl výzvy </vt:lpstr>
      <vt:lpstr>Aktivity Šablon I</vt:lpstr>
      <vt:lpstr>Šablony NNO</vt:lpstr>
      <vt:lpstr>Šablony NNO</vt:lpstr>
      <vt:lpstr>92 šablon 644 000,-</vt:lpstr>
      <vt:lpstr>Aktivity, které byly podpořeny</vt:lpstr>
      <vt:lpstr>Děkuji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Šablony</dc:title>
  <dc:creator>Miloslava Hrušková</dc:creator>
  <cp:lastModifiedBy>Miloslava Hrušková</cp:lastModifiedBy>
  <cp:revision>3</cp:revision>
  <dcterms:created xsi:type="dcterms:W3CDTF">2022-04-06T06:46:59Z</dcterms:created>
  <dcterms:modified xsi:type="dcterms:W3CDTF">2022-05-23T12:40:00Z</dcterms:modified>
</cp:coreProperties>
</file>